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3"/>
  </p:notesMasterIdLst>
  <p:handoutMasterIdLst>
    <p:handoutMasterId r:id="rId24"/>
  </p:handoutMasterIdLst>
  <p:sldIdLst>
    <p:sldId id="484" r:id="rId4"/>
    <p:sldId id="651" r:id="rId5"/>
    <p:sldId id="653" r:id="rId6"/>
    <p:sldId id="655" r:id="rId7"/>
    <p:sldId id="656" r:id="rId8"/>
    <p:sldId id="657" r:id="rId9"/>
    <p:sldId id="658" r:id="rId10"/>
    <p:sldId id="659" r:id="rId11"/>
    <p:sldId id="660" r:id="rId12"/>
    <p:sldId id="661" r:id="rId13"/>
    <p:sldId id="662" r:id="rId14"/>
    <p:sldId id="663" r:id="rId15"/>
    <p:sldId id="664" r:id="rId16"/>
    <p:sldId id="668" r:id="rId17"/>
    <p:sldId id="669" r:id="rId18"/>
    <p:sldId id="670" r:id="rId19"/>
    <p:sldId id="666" r:id="rId20"/>
    <p:sldId id="665" r:id="rId21"/>
    <p:sldId id="667" r:id="rId22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67" autoAdjust="0"/>
    <p:restoredTop sz="96846" autoAdjust="0"/>
  </p:normalViewPr>
  <p:slideViewPr>
    <p:cSldViewPr snapToGrid="0" snapToObjects="1" showGuides="1">
      <p:cViewPr varScale="1">
        <p:scale>
          <a:sx n="81" d="100"/>
          <a:sy n="81" d="100"/>
        </p:scale>
        <p:origin x="1013" y="67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78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57.xml"/><Relationship Id="rId6" Type="http://schemas.openxmlformats.org/officeDocument/2006/relationships/image" Target="../media/image14.png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image" Target="../media/image13.png"/><Relationship Id="rId2" Type="http://schemas.openxmlformats.org/officeDocument/2006/relationships/tags" Target="../tags/tag154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image" Target="../media/image15.png"/><Relationship Id="rId2" Type="http://schemas.openxmlformats.org/officeDocument/2006/relationships/tags" Target="../tags/tag158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image" Target="../media/image16.png"/><Relationship Id="rId2" Type="http://schemas.openxmlformats.org/officeDocument/2006/relationships/tags" Target="../tags/tag161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6.xml"/><Relationship Id="rId4" Type="http://schemas.openxmlformats.org/officeDocument/2006/relationships/image" Target="../media/image18.png"/><Relationship Id="rId3" Type="http://schemas.openxmlformats.org/officeDocument/2006/relationships/tags" Target="../tags/tag165.xml"/><Relationship Id="rId2" Type="http://schemas.openxmlformats.org/officeDocument/2006/relationships/image" Target="../media/image17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2.xml"/><Relationship Id="rId3" Type="http://schemas.openxmlformats.org/officeDocument/2006/relationships/image" Target="../media/image19.png"/><Relationship Id="rId2" Type="http://schemas.openxmlformats.org/officeDocument/2006/relationships/tags" Target="../tags/tag171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5.xml"/><Relationship Id="rId2" Type="http://schemas.openxmlformats.org/officeDocument/2006/relationships/image" Target="../media/image20.png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7.xml"/><Relationship Id="rId1" Type="http://schemas.openxmlformats.org/officeDocument/2006/relationships/tags" Target="../tags/tag176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8.xml"/><Relationship Id="rId5" Type="http://schemas.openxmlformats.org/officeDocument/2006/relationships/image" Target="../media/image6.png"/><Relationship Id="rId4" Type="http://schemas.openxmlformats.org/officeDocument/2006/relationships/tags" Target="../tags/tag137.xml"/><Relationship Id="rId3" Type="http://schemas.openxmlformats.org/officeDocument/2006/relationships/image" Target="../media/image5.png"/><Relationship Id="rId2" Type="http://schemas.openxmlformats.org/officeDocument/2006/relationships/tags" Target="../tags/tag136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image" Target="../media/image7.png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144.xml"/><Relationship Id="rId7" Type="http://schemas.openxmlformats.org/officeDocument/2006/relationships/image" Target="../media/image9.wmf"/><Relationship Id="rId6" Type="http://schemas.openxmlformats.org/officeDocument/2006/relationships/oleObject" Target="../embeddings/oleObject2.bin"/><Relationship Id="rId5" Type="http://schemas.openxmlformats.org/officeDocument/2006/relationships/tags" Target="../tags/tag143.xml"/><Relationship Id="rId4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2" Type="http://schemas.openxmlformats.org/officeDocument/2006/relationships/tags" Target="../tags/tag142.xml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image" Target="../media/image11.png"/><Relationship Id="rId2" Type="http://schemas.openxmlformats.org/officeDocument/2006/relationships/tags" Target="../tags/tag148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image" Target="../media/image12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736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33851" y="2233612"/>
            <a:ext cx="6186791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模块三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3905" y="2858770"/>
            <a:ext cx="5944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日光灯电路的安装与设计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eaLnBrk="1" hangingPunct="1">
              <a:lnSpc>
                <a:spcPct val="8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单元5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纯电感交流电路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3325" y="1404634"/>
            <a:ext cx="8229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瞬时功率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alt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4340225"/>
            <a:ext cx="26860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10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0658" y="4404578"/>
            <a:ext cx="5111750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在纯电感正弦电路中，电感上瞬时功率是按正弦规律变化的，且变化的频率是电压（电流）的两倍。 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三、功率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552450" y="1880870"/>
                <a:ext cx="8070215" cy="224091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no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/>
                  <a:t>在纯电感电路中，设正弦交流电路的电压为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𝑢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𝑚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𝑠𝑖𝑛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𝜔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𝑡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90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°</m:t>
                        </m:r>
                      </m:e>
                    </m:d>
                  </m:oMath>
                </a14:m>
                <a:r>
                  <a:rPr lang="en-US" altLang="zh-CN"/>
                  <a:t>,</a:t>
                </a:r>
                <a:endParaRPr lang="zh-CN" altLang="en-US"/>
              </a:p>
              <a:p>
                <a:pPr>
                  <a:lnSpc>
                    <a:spcPct val="150000"/>
                  </a:lnSpc>
                </a:pPr>
                <a:r>
                  <a:rPr lang="zh-CN" altLang="en-US"/>
                  <a:t>电流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𝑖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𝑚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𝑠𝑖𝑛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𝜔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𝑡</m:t>
                    </m:r>
                  </m:oMath>
                </a14:m>
                <a:r>
                  <a:rPr lang="zh-CN" altLang="en-US"/>
                  <a:t>，则瞬时功率的表达式为：</a:t>
                </a:r>
                <a:endParaRPr lang="zh-CN" altLang="en-US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𝑢𝑖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𝜔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𝑡𝑠𝑖𝑛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𝜔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90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°</m:t>
                          </m:r>
                        </m:e>
                      </m:d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     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𝜔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𝑡𝑐𝑜𝑠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𝜔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𝑡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2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𝜔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𝑡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𝑈𝐼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2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𝜔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𝑡</m:t>
                      </m:r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endParaRPr lang="zh-CN" altLang="en-US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0" y="1880870"/>
                <a:ext cx="8070215" cy="2240915"/>
              </a:xfrm>
              <a:prstGeom prst="rect">
                <a:avLst/>
              </a:prstGeom>
              <a:blipFill rotWithShape="1">
                <a:blip r:embed="rId6"/>
                <a:stretch>
                  <a:fillRect b="-155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0144" y="1387463"/>
            <a:ext cx="8229600" cy="493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平均功率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ts val="2880"/>
              </a:lnSpc>
              <a:buFontTx/>
              <a:buNone/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电感元件的瞬时功率在一个完整周期内的平均值，称为平均功率， 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表示，则有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80000"/>
              </a:lnSpc>
              <a:buFontTx/>
              <a:buNone/>
            </a:pP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ts val="2880"/>
              </a:lnSpc>
              <a:buFontTx/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ts val="2880"/>
              </a:lnSpc>
              <a:buFontTx/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此可见，纯电感日光灯电路的安装与设计中，在一个完整的周期内，电感上的平均功率为零。也就是说，电感元件上的功率分为两种情况，即：在半个周期内，线圈在吸收电源功率，在储存能量；在另半个周期内，线圈在向电源返还功率，释放已储存的能量。在整个周期中，电感不消耗能量，它只是在与电源进行能量的交换。 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0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749077"/>
            <a:ext cx="3740150" cy="722313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三、功率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3"/>
          <p:cNvSpPr txBox="1"/>
          <p:nvPr>
            <p:custDataLst>
              <p:tags r:id="rId2"/>
            </p:custDataLst>
          </p:nvPr>
        </p:nvSpPr>
        <p:spPr>
          <a:xfrm>
            <a:off x="411858" y="1386016"/>
            <a:ext cx="8064500" cy="25095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无功功率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为了衡量电感元件与电源之间能量交换的能力大小，常用瞬时功率的最大值来表示，并把它称为电感元件的无功功率，用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Q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 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0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267" y="3897473"/>
            <a:ext cx="1893887" cy="78105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文本框 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81463" y="5039462"/>
            <a:ext cx="742149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Q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的单位为乏 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en-US" altLang="zh-CN" sz="28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var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 千乏 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en-US" altLang="zh-CN" sz="280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kvar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三、功率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7304" y="1622956"/>
            <a:ext cx="8493168" cy="1015663"/>
          </a:xfrm>
          <a:prstGeom prst="rect">
            <a:avLst/>
          </a:prstGeom>
          <a:blipFill>
            <a:blip r:embed="rId2"/>
            <a:stretch>
              <a:fillRect l="-790" t="-4819" r="-144" b="-9036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三、功率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755650" y="2767965"/>
                <a:ext cx="7731125" cy="304990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>
                  <a:lnSpc>
                    <a:spcPct val="150000"/>
                  </a:lnSpc>
                </a:pPr>
                <a:r>
                  <a:rPr lang="en-US" altLang="zh-CN"/>
                  <a:t>[</a:t>
                </a:r>
                <a:r>
                  <a:rPr lang="zh-CN" altLang="en-US"/>
                  <a:t>解</a:t>
                </a:r>
                <a:r>
                  <a:rPr lang="en-US" altLang="zh-CN"/>
                  <a:t>]  </a:t>
                </a:r>
                <a:r>
                  <a:rPr lang="en-US"/>
                  <a:t>(1)</a:t>
                </a:r>
                <a:r>
                  <a:rPr lang="zh-CN" altLang="en-US"/>
                  <a:t>电路中的感抗为：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𝐿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𝜔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𝐿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314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×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0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.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08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≈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25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𝛺</m:t>
                    </m:r>
                  </m:oMath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/>
                  <a:t>(2)</a:t>
                </a:r>
                <a:r>
                  <a:rPr lang="zh-CN" altLang="en-US"/>
                  <a:t>电感中的电流值为：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𝐿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50</m:t>
                        </m:r>
                      </m:num>
                      <m:den>
                        <m:r>
                          <a:rPr lang="en-US" i="1">
                            <a:latin typeface="Cambria Math" panose="02040503050406030204" charset="0"/>
                          </a:rPr>
                          <m:t>25</m:t>
                        </m:r>
                      </m:den>
                    </m:f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2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𝐴</m:t>
                    </m:r>
                  </m:oMath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/>
                  <a:t>(3)</a:t>
                </a:r>
                <a:r>
                  <a:rPr lang="zh-CN" altLang="en-US"/>
                  <a:t>电感电流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𝑖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𝐿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比电压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𝑢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𝐿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滞后</m:t>
                    </m:r>
                  </m:oMath>
                </a14:m>
                <a:r>
                  <a:rPr lang="en-US" altLang="zh-CN">
                    <a:latin typeface="Cambria Math" panose="02040503050406030204" charset="0"/>
                    <a:cs typeface="Cambria Math" panose="02040503050406030204" charset="0"/>
                  </a:rPr>
                  <a:t>90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°</m:t>
                    </m:r>
                  </m:oMath>
                </a14:m>
                <a:r>
                  <a:rPr lang="zh-CN" altLang="en-US">
                    <a:latin typeface="Cambria Math" panose="02040503050406030204" charset="0"/>
                    <a:cs typeface="Cambria Math" panose="02040503050406030204" charset="0"/>
                  </a:rPr>
                  <a:t>，则有</a:t>
                </a:r>
                <a:endParaRPr lang="zh-CN" altLang="en-US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e>
                      </m:rad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314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60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°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𝐴</m:t>
                      </m:r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>
                    <a:sym typeface="+mn-ea"/>
                  </a:rPr>
                  <a:t>(4)</a:t>
                </a:r>
                <a:r>
                  <a:rPr lang="zh-CN" altLang="en-US">
                    <a:sym typeface="+mn-ea"/>
                  </a:rPr>
                  <a:t>无功功率为</a:t>
                </a:r>
                <a:endParaRPr lang="zh-CN" altLang="en-US">
                  <a:sym typeface="+mn-ea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𝑄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=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𝐼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𝐿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𝑋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𝐿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=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2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  <a:sym typeface="+mn-ea"/>
                            </a:rPr>
                            <m:t>2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×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25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100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  <a:sym typeface="+mn-ea"/>
                        </a:rPr>
                        <m:t>𝑣𝑎𝑟</m:t>
                      </m:r>
                    </m:oMath>
                  </m:oMathPara>
                </a14:m>
                <a:endParaRPr lang="zh-CN" altLang="en-US">
                  <a:latin typeface="Cambria Math" panose="02040503050406030204" charset="0"/>
                  <a:cs typeface="Cambria Math" panose="02040503050406030204" charset="0"/>
                  <a:sym typeface="+mn-ea"/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50" y="2767965"/>
                <a:ext cx="7731125" cy="30499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</a:t>
            </a: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巩固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9735" y="1493520"/>
            <a:ext cx="8261350" cy="1198880"/>
          </a:xfrm>
          <a:prstGeom prst="rect">
            <a:avLst/>
          </a:prstGeom>
        </p:spPr>
        <p:txBody>
          <a:bodyPr wrap="square">
            <a:spAutoFit/>
          </a:bodyPr>
          <a:p>
            <a:pPr defTabSz="266700">
              <a:lnSpc>
                <a:spcPct val="150000"/>
              </a:lnSpc>
              <a:spcBef>
                <a:spcPts val="700"/>
              </a:spcBef>
              <a:spcAft>
                <a:spcPts val="1200"/>
              </a:spcAft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已知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1H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的电感线圈接在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10V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的工频电源上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求：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线圈的感抗；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设电压的初相位为零，求电流；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(3)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无功功率。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</a:t>
            </a: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巩固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9735" y="1493520"/>
            <a:ext cx="8261350" cy="4944110"/>
          </a:xfrm>
          <a:prstGeom prst="rect">
            <a:avLst/>
          </a:prstGeom>
        </p:spPr>
        <p:txBody>
          <a:bodyPr wrap="square">
            <a:spAutoFit/>
          </a:bodyPr>
          <a:p>
            <a:pPr defTabSz="266700">
              <a:lnSpc>
                <a:spcPct val="150000"/>
              </a:lnSpc>
              <a:spcBef>
                <a:spcPts val="700"/>
              </a:spcBef>
              <a:spcAft>
                <a:spcPts val="1200"/>
              </a:spcAft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某电感线圈接入直流电，测出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R=10Ω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，接入工频交流电，测出阻抗为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20Ω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，则线圈的感抗为（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266700">
              <a:lnSpc>
                <a:spcPct val="150000"/>
              </a:lnSpc>
              <a:spcBef>
                <a:spcPts val="700"/>
              </a:spcBef>
              <a:spcAft>
                <a:spcPts val="1200"/>
              </a:spcAft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A.8Ω       B.10Ω      C.17.32Ω       D.30Ω 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266700">
              <a:lnSpc>
                <a:spcPct val="150000"/>
              </a:lnSpc>
              <a:spcBef>
                <a:spcPts val="700"/>
              </a:spcBef>
              <a:spcAft>
                <a:spcPts val="1200"/>
              </a:spcAft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练习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3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纯电感电路中电感上的电流与电压的相位关系是（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266700">
              <a:lnSpc>
                <a:spcPct val="150000"/>
              </a:lnSpc>
              <a:spcBef>
                <a:spcPts val="700"/>
              </a:spcBef>
              <a:spcAft>
                <a:spcPts val="1200"/>
              </a:spcAft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电流滞后电压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π/2      B.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电压滞后电流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π/2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266700">
              <a:lnSpc>
                <a:spcPct val="150000"/>
              </a:lnSpc>
              <a:spcBef>
                <a:spcPts val="700"/>
              </a:spcBef>
              <a:spcAft>
                <a:spcPts val="1200"/>
              </a:spcAft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同相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D.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反相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5" name="组合 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3190" y="813435"/>
            <a:ext cx="189166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</a:t>
            </a:r>
            <a:r>
              <a:rPr kumimoji="1" 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巩固</a:t>
            </a:r>
            <a:endParaRPr kumimoji="1" 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419735" y="1493520"/>
                <a:ext cx="8261350" cy="47282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defTabSz="266700">
                  <a:lnSpc>
                    <a:spcPct val="150000"/>
                  </a:lnSpc>
                  <a:spcBef>
                    <a:spcPts val="700"/>
                  </a:spcBef>
                  <a:spcAft>
                    <a:spcPts val="1200"/>
                  </a:spcAft>
                </a:pPr>
                <a:r>
                  <a:rPr lang="zh-CN" altLang="en-US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练习</a:t>
                </a:r>
                <a:r>
                  <a:rPr lang="en-US" altLang="zh-CN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4.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在一个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RLC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串联电路中，若电源电压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  <a:sym typeface="+mn-ea"/>
                      </a:rPr>
                      <m:t>𝑢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  <m:t>𝑡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  <a:sym typeface="+mn-ea"/>
                      </a:rPr>
                      <m:t>=</m:t>
                    </m:r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  <a:sym typeface="+mn-ea"/>
                      </a:rPr>
                      <m:t>220</m:t>
                    </m:r>
                    <m:rad>
                      <m:radPr>
                        <m:degHide m:val="on"/>
                        <m:ctrlP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  <m:t>2</m:t>
                        </m:r>
                      </m:e>
                    </m:rad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  <a:sym typeface="+mn-ea"/>
                      </a:rPr>
                      <m:t>𝑠𝑖𝑛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  <m:t>100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  <m:t>𝜋</m:t>
                        </m:r>
                        <m:r>
                          <a:rPr lang="en-US" altLang="zh-CN" sz="2400" i="1"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  <a:sym typeface="+mn-ea"/>
                          </a:rPr>
                          <m:t>𝑡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charset="0"/>
                        <a:ea typeface="黑体" panose="02010609060101010101" pitchFamily="49" charset="-122"/>
                        <a:cs typeface="Cambria Math" panose="02040503050406030204" charset="0"/>
                        <a:sym typeface="+mn-ea"/>
                      </a:rPr>
                      <m:t>𝑉</m:t>
                    </m:r>
                  </m:oMath>
                </a14:m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，电阻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R=30Ω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，电感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L=100mH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，电容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C=100μF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，则电路的阻抗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Z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为（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   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）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Ω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。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endParaRPr>
              </a:p>
              <a:p>
                <a:pPr defTabSz="266700">
                  <a:lnSpc>
                    <a:spcPct val="150000"/>
                  </a:lnSpc>
                  <a:spcBef>
                    <a:spcPts val="700"/>
                  </a:spcBef>
                  <a:spcAft>
                    <a:spcPts val="1200"/>
                  </a:spcAft>
                </a:pP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A.44.7        B.50         C.55.2        D.60 </a:t>
                </a:r>
                <a:endParaRPr lang="en-US" altLang="zh-CN" sz="240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endParaRPr>
              </a:p>
              <a:p>
                <a:pPr defTabSz="266700">
                  <a:lnSpc>
                    <a:spcPct val="150000"/>
                  </a:lnSpc>
                  <a:spcBef>
                    <a:spcPts val="700"/>
                  </a:spcBef>
                  <a:spcAft>
                    <a:spcPts val="1200"/>
                  </a:spcAft>
                </a:pPr>
                <a:r>
                  <a:rPr lang="zh-CN" altLang="en-US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练习</a:t>
                </a:r>
                <a:r>
                  <a:rPr lang="en-US" altLang="zh-CN" sz="2400" b="1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  <a:sym typeface="+mn-ea"/>
                  </a:rPr>
                  <a:t>5.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在纯电感电路中，电感元件对交流电流呈现的阻抗称为（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）。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  <a:p>
                <a:pPr defTabSz="266700">
                  <a:lnSpc>
                    <a:spcPct val="150000"/>
                  </a:lnSpc>
                  <a:spcBef>
                    <a:spcPts val="700"/>
                  </a:spcBef>
                  <a:spcAft>
                    <a:spcPts val="1200"/>
                  </a:spcAft>
                </a:pP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A.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电阻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     B.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感抗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    C.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容抗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       D.</a:t>
                </a:r>
                <a:r>
                  <a:rPr lang="zh-CN" altLang="en-US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阻抗</a:t>
                </a:r>
                <a:r>
                  <a:rPr lang="en-US" altLang="zh-CN" sz="2400">
                    <a:latin typeface="黑体" panose="02010609060101010101" pitchFamily="49" charset="-122"/>
                    <a:ea typeface="黑体" panose="02010609060101010101" pitchFamily="49" charset="-122"/>
                    <a:cs typeface="黑体" panose="02010609060101010101" pitchFamily="49" charset="-122"/>
                  </a:rPr>
                  <a:t> </a:t>
                </a:r>
                <a:endParaRPr lang="en-US" altLang="zh-CN" sz="240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35" y="1493520"/>
                <a:ext cx="8261350" cy="47282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63600" y="2224475"/>
            <a:ext cx="7651329" cy="29674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纯电感电路的电压、电流关系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纯电感电路的频率、相位关系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纯电感电路的电压、电流的相量表示法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纯电感电路的功率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2088" y="2206254"/>
            <a:ext cx="2375373" cy="234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83970" y="1905000"/>
            <a:ext cx="266255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9425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608212" y="2821887"/>
            <a:ext cx="8027203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正弦交流电的一些基本概念和物理量；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纯电阻电路、纯电感电路、纯电容；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电路的电压与电流的大小、相位关系；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串联谐振电路的形成与特点；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提高功率因数的意义。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629920" y="96520"/>
            <a:ext cx="787336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模块三　日光灯电路的安装与设计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04140" y="1449070"/>
            <a:ext cx="8886190" cy="570039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电感元件的海洋使命：海上风力发电平台的滤波与保护技术前沿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海上风力发电平台利用风力驱动风力发电机产生电能，这些电能需要通过电感元件进行处理和调节，以满足电力系统的要求。以下是电感在海上风力发电平台中的几个关键作用：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1.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滤波作用：电感元件具有阻止高频信号通过的特性，因此它可以在风力发电系统中用作滤波器，减少电力转换过程中产生的高频谐波，提高输出电能的质量。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2.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能量存储与释放：在风力发电机的输出端，电感可以存储一部分能量，当风力发电机的输出波动时，电感可以释放或吸收能量，从而平滑输出电压和电流。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3.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限流作用：在短路或故障情况下，电感可以限制故障电流的大小，保护风力发电系统免受过大电流的损害。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同时，在风力发电平台中，电感元件可以作为能量存储元件，与电池或其他储能系统配合，提供备用能量，确保在风力不足时系统的持续供电。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纯电感交流电路在新能源领域的多样化应用，以及新技术和新工艺对这些应用的影响。随着新能源技术的不断进步，电感元件的角色将越来越重要。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775" y="11493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227330" y="758825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5450" y="1877789"/>
            <a:ext cx="8367194" cy="230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在交流电路中，如果只用电感线圈作为负载，且线圈的电阻和分布电容均可忽略不计，则该电路称“纯电感电路”。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863600" y="1634231"/>
            <a:ext cx="44088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电压与电流的瞬时值关系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" y="2403749"/>
            <a:ext cx="2554923" cy="2538139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61085"/>
            <a:ext cx="444881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电感对交流电的阻碍作用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2835275" y="2403475"/>
                <a:ext cx="6151245" cy="306641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noAutofit/>
              </a:bodyPr>
              <a:p>
                <a:r>
                  <a:rPr lang="zh-CN" altLang="en-US"/>
                  <a:t>若纯电感电路中的电压、电动势和电流方向如图</a:t>
                </a:r>
                <a:r>
                  <a:rPr lang="en-US" altLang="zh-CN"/>
                  <a:t>3.5.1</a:t>
                </a:r>
                <a:r>
                  <a:rPr lang="zh-CN" altLang="en-US"/>
                  <a:t>所示，则有：</a:t>
                </a:r>
                <a:endParaRPr lang="zh-CN" altLang="en-US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𝐿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𝑑𝑖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设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𝑖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𝑚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𝑠𝑖𝑛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𝜔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/>
                  <a:t>,</a:t>
                </a:r>
                <a:r>
                  <a:rPr lang="zh-CN" altLang="en-US"/>
                  <a:t>则有：</a:t>
                </a:r>
                <a:endParaRPr lang="zh-CN" altLang="en-US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𝐿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𝐿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𝑑𝑖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𝐿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𝑠𝑖𝑛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𝜔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ctr"/>
                <a:r>
                  <a:rPr lang="en-US" altLang="zh-CN">
                    <a:latin typeface="Cambria Math" panose="02040503050406030204" charset="0"/>
                    <a:cs typeface="Cambria Math" panose="02040503050406030204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𝜔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𝐿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𝑚</m:t>
                        </m:r>
                      </m:sub>
                    </m:sSub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𝑠𝑖𝑛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𝜔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𝑡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90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°</m:t>
                        </m:r>
                      </m:e>
                    </m:d>
                  </m:oMath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     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𝑠𝑖𝑛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𝜔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90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°</m:t>
                          </m:r>
                        </m:e>
                      </m:d>
                    </m:oMath>
                  </m:oMathPara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endParaRPr lang="zh-CN" altLang="en-US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275" y="2403475"/>
                <a:ext cx="6151245" cy="3066415"/>
              </a:xfrm>
              <a:prstGeom prst="rect">
                <a:avLst/>
              </a:prstGeom>
              <a:blipFill rotWithShape="1">
                <a:blip r:embed="rId5"/>
                <a:stretch>
                  <a:fillRect b="-155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750" y="1377325"/>
            <a:ext cx="533575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电感电流与电压的相位关系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4" y="2034848"/>
            <a:ext cx="5787095" cy="3030696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8"/>
          <p:cNvSpPr txBox="1">
            <a:spLocks noChangeArrowheads="1"/>
          </p:cNvSpPr>
          <p:nvPr/>
        </p:nvSpPr>
        <p:spPr bwMode="auto">
          <a:xfrm>
            <a:off x="912897" y="5390271"/>
            <a:ext cx="4589462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★ 电感电压比电流超前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90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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61085"/>
            <a:ext cx="444881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电感对交流电的阻碍作用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450" y="1438603"/>
            <a:ext cx="45878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感抗的概念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042988" y="2051843"/>
          <a:ext cx="1368425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公式" r:id="rId3" imgW="609600" imgH="203200" progId="Equation.3">
                  <p:embed/>
                </p:oleObj>
              </mc:Choice>
              <mc:Fallback>
                <p:oleObj name="公式" r:id="rId3" imgW="6096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051843"/>
                        <a:ext cx="1368425" cy="449263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17698" y="2051843"/>
            <a:ext cx="441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800245" y="1876275"/>
          <a:ext cx="172878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公式" r:id="rId6" imgW="787400" imgH="368300" progId="Equation.3">
                  <p:embed/>
                </p:oleObj>
              </mc:Choice>
              <mc:Fallback>
                <p:oleObj name="公式" r:id="rId6" imgW="787400" imgH="368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0245" y="1876275"/>
                        <a:ext cx="1728788" cy="8128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61150" y="2737443"/>
            <a:ext cx="8064500" cy="224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由上式，电压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幅值或有效值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与电流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幅值或有效值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的比值为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Ｌ， 它反映了电感线圈对电流的阻碍作用，其大小与线圈的电感量、 交流电的频率有关，因而被称为感抗，用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XL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单位为欧姆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(Ω)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023" y="4880383"/>
            <a:ext cx="1895475" cy="46513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文本框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4213" y="5582628"/>
            <a:ext cx="45878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式中，Ｌ 为线圈的电感量。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23190" y="1061085"/>
            <a:ext cx="444881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电感对交流电的阻碍作用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88409" y="1638935"/>
            <a:ext cx="795246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自感系数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的国际单位是亨利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Ｈ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，常用的单位还有毫亨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ｍＨ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 微亨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(μ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Ｈ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 纳亨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ｎＨ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 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等，它们与 Ｈ 的换算关系为：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4" name="图片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76" y="3920433"/>
            <a:ext cx="7085998" cy="68056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1061085"/>
            <a:ext cx="444881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电感对交流电的阻碍作用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4" y="1584324"/>
            <a:ext cx="7295515" cy="231211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83804" y="4081728"/>
            <a:ext cx="7731125" cy="203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上式表示电压的有效值等于电流的有效值与感抗的乘积，而在相位上电压超前电流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90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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（或</a:t>
            </a:r>
            <a:r>
              <a:rPr lang="zh-CN" altLang="en-US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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/2</a:t>
            </a:r>
            <a:r>
              <a:rPr lang="zh-CN" altLang="en-US" sz="28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）。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 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纯电感交流电路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23190" y="813435"/>
            <a:ext cx="444881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电压、电流的相量表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77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78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2999</Words>
  <Application>WPS 演示</Application>
  <PresentationFormat>全屏显示(4:3)</PresentationFormat>
  <Paragraphs>319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Cambria Math</vt:lpstr>
      <vt:lpstr>Symbol</vt:lpstr>
      <vt:lpstr>Arial Unicode MS</vt:lpstr>
      <vt:lpstr>第一PPT模板网-WWW.1PPT.COM</vt:lpstr>
      <vt:lpstr>Office 主题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1269</cp:revision>
  <dcterms:created xsi:type="dcterms:W3CDTF">2015-12-14T01:43:00Z</dcterms:created>
  <dcterms:modified xsi:type="dcterms:W3CDTF">2025-09-03T05:59:46Z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0C35189057894D0B87A7D842AFA3F329_13</vt:lpwstr>
  </property>
  <property fmtid="{D5CDD505-2E9C-101B-9397-08002B2CF9AE}" pid="3" name="KSOProductBuildVer">
    <vt:lpwstr>2052-12.1.0.22529</vt:lpwstr>
  </property>
</Properties>
</file>